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ns" charset="1" panose="00000000000000000000"/>
      <p:regular r:id="rId14"/>
    </p:embeddedFont>
    <p:embeddedFont>
      <p:font typeface="VT323" charset="1" panose="00000509000000000000"/>
      <p:regular r:id="rId15"/>
    </p:embeddedFont>
    <p:embeddedFont>
      <p:font typeface="Bebas Neue Bold" charset="1" panose="020B0606020202050201"/>
      <p:regular r:id="rId16"/>
    </p:embeddedFont>
    <p:embeddedFont>
      <p:font typeface="Etna Sans Serif" charset="1" panose="02000600000000000000"/>
      <p:regular r:id="rId17"/>
    </p:embeddedFont>
    <p:embeddedFont>
      <p:font typeface="Hermon" charset="1" panose="01000503000000020003"/>
      <p:regular r:id="rId18"/>
    </p:embeddedFont>
    <p:embeddedFont>
      <p:font typeface="PT Sans Bold" charset="1" panose="020B0703020203020204"/>
      <p:regular r:id="rId19"/>
    </p:embeddedFont>
    <p:embeddedFont>
      <p:font typeface="PT Sans" charset="1" panose="020B0503020203020204"/>
      <p:regular r:id="rId20"/>
    </p:embeddedFont>
    <p:embeddedFont>
      <p:font typeface="PT Sans Bold Italics" charset="1" panose="020B070302020309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1.xml" Type="http://schemas.openxmlformats.org/officeDocument/2006/relationships/slid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https://saic-hackathon-backend.onrender.com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jpe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4.jpeg" Type="http://schemas.openxmlformats.org/officeDocument/2006/relationships/image"/><Relationship Id="rId7" Target="../media/image10.jpeg" Type="http://schemas.openxmlformats.org/officeDocument/2006/relationships/image"/><Relationship Id="rId8" Target="../media/VAGzl6DetoA.mp4" Type="http://schemas.openxmlformats.org/officeDocument/2006/relationships/video"/><Relationship Id="rId9" Target="../media/VAGzl6DetoA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https://github.com/sksmagr23/shannon_frontend" TargetMode="External" Type="http://schemas.openxmlformats.org/officeDocument/2006/relationships/hyperlink"/><Relationship Id="rId7" Target="https://shannon-frontend.vercel.app" TargetMode="External" Type="http://schemas.openxmlformats.org/officeDocument/2006/relationships/hyperlink"/><Relationship Id="rId8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saic-hackathon-backend.onrender.com"/>
          </p:cNvPr>
          <p:cNvSpPr/>
          <p:nvPr/>
        </p:nvSpPr>
        <p:spPr>
          <a:xfrm flipH="false" flipV="false" rot="0">
            <a:off x="0" y="-7645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-5246" t="0" r="-3494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2830" y="729689"/>
            <a:ext cx="1091739" cy="1091739"/>
            <a:chOff x="0" y="0"/>
            <a:chExt cx="1668999" cy="16689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9034" cy="1669034"/>
            </a:xfrm>
            <a:custGeom>
              <a:avLst/>
              <a:gdLst/>
              <a:ahLst/>
              <a:cxnLst/>
              <a:rect r="r" b="b" t="t" l="l"/>
              <a:pathLst>
                <a:path h="1669034" w="1669034">
                  <a:moveTo>
                    <a:pt x="0" y="0"/>
                  </a:moveTo>
                  <a:lnTo>
                    <a:pt x="1669034" y="0"/>
                  </a:lnTo>
                  <a:lnTo>
                    <a:pt x="1669034" y="1669034"/>
                  </a:lnTo>
                  <a:lnTo>
                    <a:pt x="0" y="166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705063" y="550619"/>
            <a:ext cx="8180311" cy="1521230"/>
            <a:chOff x="0" y="0"/>
            <a:chExt cx="2154485" cy="4006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4485" cy="400653"/>
            </a:xfrm>
            <a:custGeom>
              <a:avLst/>
              <a:gdLst/>
              <a:ahLst/>
              <a:cxnLst/>
              <a:rect r="r" b="b" t="t" l="l"/>
              <a:pathLst>
                <a:path h="400653" w="2154485">
                  <a:moveTo>
                    <a:pt x="0" y="0"/>
                  </a:moveTo>
                  <a:lnTo>
                    <a:pt x="2154485" y="0"/>
                  </a:lnTo>
                  <a:lnTo>
                    <a:pt x="2154485" y="400653"/>
                  </a:lnTo>
                  <a:lnTo>
                    <a:pt x="0" y="400653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100000"/>
                  </a:srgbClr>
                </a:gs>
                <a:gs pos="100000">
                  <a:srgbClr val="001532">
                    <a:alpha val="100000"/>
                  </a:srgbClr>
                </a:gs>
              </a:gsLst>
              <a:lin ang="2700000"/>
            </a:gradFill>
            <a:ln w="47625" cap="sq">
              <a:solidFill>
                <a:srgbClr val="A6A6A6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54485" cy="438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4256715"/>
            <a:ext cx="5818682" cy="4552726"/>
            <a:chOff x="0" y="0"/>
            <a:chExt cx="1532492" cy="11990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32492" cy="1199072"/>
            </a:xfrm>
            <a:custGeom>
              <a:avLst/>
              <a:gdLst/>
              <a:ahLst/>
              <a:cxnLst/>
              <a:rect r="r" b="b" t="t" l="l"/>
              <a:pathLst>
                <a:path h="1199072" w="1532492">
                  <a:moveTo>
                    <a:pt x="0" y="0"/>
                  </a:moveTo>
                  <a:lnTo>
                    <a:pt x="1532492" y="0"/>
                  </a:lnTo>
                  <a:lnTo>
                    <a:pt x="1532492" y="1199072"/>
                  </a:lnTo>
                  <a:lnTo>
                    <a:pt x="0" y="1199072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20000"/>
                  </a:srgbClr>
                </a:gs>
                <a:gs pos="100000">
                  <a:srgbClr val="001532">
                    <a:alpha val="2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32492" cy="123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28700" y="8355617"/>
            <a:ext cx="1139779" cy="1139779"/>
          </a:xfrm>
          <a:custGeom>
            <a:avLst/>
            <a:gdLst/>
            <a:ahLst/>
            <a:cxnLst/>
            <a:rect r="r" b="b" t="t" l="l"/>
            <a:pathLst>
              <a:path h="1139779" w="1139779">
                <a:moveTo>
                  <a:pt x="0" y="0"/>
                </a:moveTo>
                <a:lnTo>
                  <a:pt x="1139779" y="0"/>
                </a:lnTo>
                <a:lnTo>
                  <a:pt x="1139779" y="1139779"/>
                </a:lnTo>
                <a:lnTo>
                  <a:pt x="0" y="1139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000005" y="524473"/>
            <a:ext cx="9784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908921" y="531569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83801" y="524473"/>
            <a:ext cx="989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Stack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02566" y="524621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10" action="ppaction://hlinksldjump"/>
              </a:rPr>
              <a:t>Home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3012808"/>
            <a:ext cx="5999870" cy="264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9FFF"/>
                </a:solidFill>
                <a:latin typeface="VT323"/>
                <a:ea typeface="VT323"/>
                <a:cs typeface="VT323"/>
                <a:sym typeface="VT323"/>
              </a:rPr>
              <a:t>SAKSHAM AGRAWAL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9FFF"/>
                </a:solidFill>
                <a:latin typeface="VT323"/>
                <a:ea typeface="VT323"/>
                <a:cs typeface="VT323"/>
                <a:sym typeface="VT323"/>
              </a:rPr>
              <a:t>ROHIT KUMAR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6012" y="305398"/>
            <a:ext cx="9160804" cy="209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0"/>
              </a:lnSpc>
              <a:spcBef>
                <a:spcPct val="0"/>
              </a:spcBef>
            </a:pPr>
            <a:r>
              <a:rPr lang="en-US" b="true" sz="122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CONFLUENTIA’25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0386" y="2572117"/>
            <a:ext cx="12889665" cy="99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DAD9D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CACHE_ME_IF_YOU_CAN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4735622" y="1649678"/>
            <a:ext cx="2954860" cy="2954860"/>
          </a:xfrm>
          <a:custGeom>
            <a:avLst/>
            <a:gdLst/>
            <a:ahLst/>
            <a:cxnLst/>
            <a:rect r="r" b="b" t="t" l="l"/>
            <a:pathLst>
              <a:path h="2954860" w="2954860">
                <a:moveTo>
                  <a:pt x="0" y="0"/>
                </a:moveTo>
                <a:lnTo>
                  <a:pt x="2954860" y="0"/>
                </a:lnTo>
                <a:lnTo>
                  <a:pt x="2954860" y="2954860"/>
                </a:lnTo>
                <a:lnTo>
                  <a:pt x="0" y="2954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7169894" y="0"/>
            <a:ext cx="12140314" cy="9695619"/>
            <a:chOff x="0" y="0"/>
            <a:chExt cx="16187085" cy="12927492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3841416" y="4923481"/>
              <a:ext cx="3894841" cy="1256337"/>
              <a:chOff x="0" y="0"/>
              <a:chExt cx="992864" cy="32026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992864" cy="320263"/>
              </a:xfrm>
              <a:custGeom>
                <a:avLst/>
                <a:gdLst/>
                <a:ahLst/>
                <a:cxnLst/>
                <a:rect r="r" b="b" t="t" l="l"/>
                <a:pathLst>
                  <a:path h="320263" w="992864">
                    <a:moveTo>
                      <a:pt x="0" y="0"/>
                    </a:moveTo>
                    <a:lnTo>
                      <a:pt x="992864" y="0"/>
                    </a:lnTo>
                    <a:lnTo>
                      <a:pt x="992864" y="320263"/>
                    </a:lnTo>
                    <a:lnTo>
                      <a:pt x="0" y="32026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3347">
                      <a:alpha val="100000"/>
                    </a:srgbClr>
                  </a:gs>
                  <a:gs pos="100000">
                    <a:srgbClr val="001532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992864" cy="3583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511365" y="8223734"/>
              <a:ext cx="6011711" cy="4703758"/>
              <a:chOff x="0" y="0"/>
              <a:chExt cx="1532492" cy="119907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532492" cy="1199072"/>
              </a:xfrm>
              <a:custGeom>
                <a:avLst/>
                <a:gdLst/>
                <a:ahLst/>
                <a:cxnLst/>
                <a:rect r="r" b="b" t="t" l="l"/>
                <a:pathLst>
                  <a:path h="1199072" w="1532492">
                    <a:moveTo>
                      <a:pt x="0" y="0"/>
                    </a:moveTo>
                    <a:lnTo>
                      <a:pt x="1532492" y="0"/>
                    </a:lnTo>
                    <a:lnTo>
                      <a:pt x="1532492" y="1199072"/>
                    </a:lnTo>
                    <a:lnTo>
                      <a:pt x="0" y="1199072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3347">
                      <a:alpha val="20000"/>
                    </a:srgbClr>
                  </a:gs>
                  <a:gs pos="100000">
                    <a:srgbClr val="001532">
                      <a:alpha val="20000"/>
                    </a:srgbClr>
                  </a:gs>
                </a:gsLst>
                <a:lin ang="2700000"/>
              </a:gra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532492" cy="1237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7684477" y="0"/>
              <a:ext cx="8502608" cy="8502608"/>
            </a:xfrm>
            <a:custGeom>
              <a:avLst/>
              <a:gdLst/>
              <a:ahLst/>
              <a:cxnLst/>
              <a:rect r="r" b="b" t="t" l="l"/>
              <a:pathLst>
                <a:path h="8502608" w="8502608">
                  <a:moveTo>
                    <a:pt x="0" y="0"/>
                  </a:moveTo>
                  <a:lnTo>
                    <a:pt x="8502608" y="0"/>
                  </a:lnTo>
                  <a:lnTo>
                    <a:pt x="8502608" y="8502608"/>
                  </a:lnTo>
                  <a:lnTo>
                    <a:pt x="0" y="8502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6999"/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0" y="8224270"/>
              <a:ext cx="11935781" cy="3203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63"/>
                </a:lnSpc>
              </a:pPr>
              <a:r>
                <a:rPr lang="en-US" sz="6973">
                  <a:solidFill>
                    <a:srgbClr val="5CE1E6"/>
                  </a:solidFill>
                  <a:latin typeface="VT323"/>
                  <a:ea typeface="VT323"/>
                  <a:cs typeface="VT323"/>
                  <a:sym typeface="VT323"/>
                </a:rPr>
                <a:t>HEALTH REPORT ANALYSIS &amp; INSIGHT ENGINE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4823800" y="4951416"/>
              <a:ext cx="3127429" cy="1380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79"/>
                </a:lnSpc>
                <a:spcBef>
                  <a:spcPct val="0"/>
                </a:spcBef>
              </a:pPr>
              <a:r>
                <a:rPr lang="en-US" b="true" sz="6199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PS -5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2967537" y="6760233"/>
              <a:ext cx="3490202" cy="930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0"/>
                </a:lnSpc>
                <a:spcBef>
                  <a:spcPct val="0"/>
                </a:spcBef>
              </a:pPr>
              <a:r>
                <a:rPr lang="en-US" sz="4107">
                  <a:solidFill>
                    <a:srgbClr val="FFFFFF"/>
                  </a:solidFill>
                  <a:latin typeface="Hermon"/>
                  <a:ea typeface="Hermon"/>
                  <a:cs typeface="Hermon"/>
                  <a:sym typeface="Hermon"/>
                </a:rPr>
                <a:t>BY  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5541050" y="6605036"/>
              <a:ext cx="3127429" cy="1211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86"/>
                </a:lnSpc>
                <a:spcBef>
                  <a:spcPct val="0"/>
                </a:spcBef>
              </a:pPr>
              <a:r>
                <a:rPr lang="en-US" sz="5347">
                  <a:solidFill>
                    <a:srgbClr val="FFFFFF"/>
                  </a:solidFill>
                  <a:latin typeface="Hermon"/>
                  <a:ea typeface="Hermon"/>
                  <a:cs typeface="Hermon"/>
                  <a:sym typeface="Hermon"/>
                </a:rPr>
                <a:t>FOXO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21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4412" t="0" r="-43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645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5246" t="0" r="-34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42691" y="114594"/>
            <a:ext cx="6801309" cy="1215998"/>
            <a:chOff x="0" y="0"/>
            <a:chExt cx="1791291" cy="320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1291" cy="320263"/>
            </a:xfrm>
            <a:custGeom>
              <a:avLst/>
              <a:gdLst/>
              <a:ahLst/>
              <a:cxnLst/>
              <a:rect r="r" b="b" t="t" l="l"/>
              <a:pathLst>
                <a:path h="320263" w="1791291">
                  <a:moveTo>
                    <a:pt x="0" y="0"/>
                  </a:moveTo>
                  <a:lnTo>
                    <a:pt x="1791291" y="0"/>
                  </a:lnTo>
                  <a:lnTo>
                    <a:pt x="1791291" y="320263"/>
                  </a:lnTo>
                  <a:lnTo>
                    <a:pt x="0" y="320263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100000"/>
                  </a:srgbClr>
                </a:gs>
                <a:gs pos="100000">
                  <a:srgbClr val="00153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1291" cy="35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88764" y="4873581"/>
            <a:ext cx="5818682" cy="4552726"/>
            <a:chOff x="0" y="0"/>
            <a:chExt cx="1532492" cy="1199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2492" cy="1199072"/>
            </a:xfrm>
            <a:custGeom>
              <a:avLst/>
              <a:gdLst/>
              <a:ahLst/>
              <a:cxnLst/>
              <a:rect r="r" b="b" t="t" l="l"/>
              <a:pathLst>
                <a:path h="1199072" w="1532492">
                  <a:moveTo>
                    <a:pt x="0" y="0"/>
                  </a:moveTo>
                  <a:lnTo>
                    <a:pt x="1532492" y="0"/>
                  </a:lnTo>
                  <a:lnTo>
                    <a:pt x="1532492" y="1199072"/>
                  </a:lnTo>
                  <a:lnTo>
                    <a:pt x="0" y="1199072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20000"/>
                  </a:srgbClr>
                </a:gs>
                <a:gs pos="100000">
                  <a:srgbClr val="001532">
                    <a:alpha val="2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2492" cy="123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000005" y="524473"/>
            <a:ext cx="9784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08921" y="531569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3801" y="524473"/>
            <a:ext cx="989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Stack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02566" y="524621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87779" y="131961"/>
            <a:ext cx="10667448" cy="129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1"/>
              </a:lnSpc>
              <a:spcBef>
                <a:spcPct val="0"/>
              </a:spcBef>
            </a:pPr>
            <a:r>
              <a:rPr lang="en-US" b="true" sz="750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1379006"/>
            <a:ext cx="17506239" cy="820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8"/>
              </a:lnSpc>
            </a:pPr>
          </a:p>
          <a:p>
            <a:pPr algn="l" marL="820425" indent="-410213" lvl="1">
              <a:lnSpc>
                <a:spcPts val="6042"/>
              </a:lnSpc>
              <a:buFont typeface="Arial"/>
              <a:buChar char="•"/>
            </a:pPr>
            <a:r>
              <a:rPr lang="en-US" b="true" sz="3800" u="sng">
                <a:solidFill>
                  <a:srgbClr val="38B2AC"/>
                </a:solidFill>
                <a:latin typeface="PT Sans Bold"/>
                <a:ea typeface="PT Sans Bold"/>
                <a:cs typeface="PT Sans Bold"/>
                <a:sym typeface="PT Sans Bold"/>
              </a:rPr>
              <a:t>Challenge</a:t>
            </a:r>
            <a:r>
              <a:rPr lang="en-US" b="true" sz="380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: Medical reports, like blood tests, are filled with critical data about your health, but they are often complex and difficult for the average person to understand. This creates a barrier to proactive health management.  </a:t>
            </a:r>
          </a:p>
          <a:p>
            <a:pPr algn="l" marL="820425" indent="-410213" lvl="1">
              <a:lnSpc>
                <a:spcPts val="6042"/>
              </a:lnSpc>
              <a:buFont typeface="Arial"/>
              <a:buChar char="•"/>
            </a:pPr>
            <a:r>
              <a:rPr lang="en-US" b="true" sz="3800" u="sng">
                <a:solidFill>
                  <a:srgbClr val="38B2AC"/>
                </a:solidFill>
                <a:latin typeface="PT Sans Bold"/>
                <a:ea typeface="PT Sans Bold"/>
                <a:cs typeface="PT Sans Bold"/>
                <a:sym typeface="PT Sans Bold"/>
              </a:rPr>
              <a:t>Gap:</a:t>
            </a:r>
            <a:r>
              <a:rPr lang="en-US" b="true" sz="380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People are left with important questions: "What do these numbers mean?", "Are my levels normal?", and "What should I do next?". This uncertainty can lead to anxiety and missed opportunities for early intervention.</a:t>
            </a:r>
          </a:p>
          <a:p>
            <a:pPr algn="l" marL="820425" indent="-410213" lvl="1">
              <a:lnSpc>
                <a:spcPts val="6042"/>
              </a:lnSpc>
              <a:buFont typeface="Arial"/>
              <a:buChar char="•"/>
            </a:pPr>
            <a:r>
              <a:rPr lang="en-US" b="true" sz="3800" u="sng">
                <a:solidFill>
                  <a:srgbClr val="38B2AC"/>
                </a:solidFill>
                <a:latin typeface="PT Sans Bold"/>
                <a:ea typeface="PT Sans Bold"/>
                <a:cs typeface="PT Sans Bold"/>
                <a:sym typeface="PT Sans Bold"/>
              </a:rPr>
              <a:t>Need:</a:t>
            </a:r>
            <a:r>
              <a:rPr lang="en-US" b="true" sz="380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There is a clear need for a tool that can translate complex medical data into simple, personalized, and actionable insights, empowering individuals to take control of their health.</a:t>
            </a:r>
          </a:p>
          <a:p>
            <a:pPr algn="l">
              <a:lnSpc>
                <a:spcPts val="6042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482830" y="183820"/>
            <a:ext cx="1091739" cy="1091739"/>
            <a:chOff x="0" y="0"/>
            <a:chExt cx="1668999" cy="16689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69034" cy="1669034"/>
            </a:xfrm>
            <a:custGeom>
              <a:avLst/>
              <a:gdLst/>
              <a:ahLst/>
              <a:cxnLst/>
              <a:rect r="r" b="b" t="t" l="l"/>
              <a:pathLst>
                <a:path h="1669034" w="1669034">
                  <a:moveTo>
                    <a:pt x="0" y="0"/>
                  </a:moveTo>
                  <a:lnTo>
                    <a:pt x="1669034" y="0"/>
                  </a:lnTo>
                  <a:lnTo>
                    <a:pt x="1669034" y="1669034"/>
                  </a:lnTo>
                  <a:lnTo>
                    <a:pt x="0" y="166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21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4412" t="0" r="-43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645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5246" t="0" r="-34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42691" y="114594"/>
            <a:ext cx="6801309" cy="1215998"/>
            <a:chOff x="0" y="0"/>
            <a:chExt cx="1791291" cy="320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1291" cy="320263"/>
            </a:xfrm>
            <a:custGeom>
              <a:avLst/>
              <a:gdLst/>
              <a:ahLst/>
              <a:cxnLst/>
              <a:rect r="r" b="b" t="t" l="l"/>
              <a:pathLst>
                <a:path h="320263" w="1791291">
                  <a:moveTo>
                    <a:pt x="0" y="0"/>
                  </a:moveTo>
                  <a:lnTo>
                    <a:pt x="1791291" y="0"/>
                  </a:lnTo>
                  <a:lnTo>
                    <a:pt x="1791291" y="320263"/>
                  </a:lnTo>
                  <a:lnTo>
                    <a:pt x="0" y="320263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100000"/>
                  </a:srgbClr>
                </a:gs>
                <a:gs pos="100000">
                  <a:srgbClr val="00153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1291" cy="35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88764" y="4873581"/>
            <a:ext cx="5818682" cy="4552726"/>
            <a:chOff x="0" y="0"/>
            <a:chExt cx="1532492" cy="1199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2492" cy="1199072"/>
            </a:xfrm>
            <a:custGeom>
              <a:avLst/>
              <a:gdLst/>
              <a:ahLst/>
              <a:cxnLst/>
              <a:rect r="r" b="b" t="t" l="l"/>
              <a:pathLst>
                <a:path h="1199072" w="1532492">
                  <a:moveTo>
                    <a:pt x="0" y="0"/>
                  </a:moveTo>
                  <a:lnTo>
                    <a:pt x="1532492" y="0"/>
                  </a:lnTo>
                  <a:lnTo>
                    <a:pt x="1532492" y="1199072"/>
                  </a:lnTo>
                  <a:lnTo>
                    <a:pt x="0" y="1199072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20000"/>
                  </a:srgbClr>
                </a:gs>
                <a:gs pos="100000">
                  <a:srgbClr val="001532">
                    <a:alpha val="2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2492" cy="123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000005" y="524473"/>
            <a:ext cx="9784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08921" y="531569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3801" y="524473"/>
            <a:ext cx="989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Stack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02566" y="524621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87779" y="131961"/>
            <a:ext cx="10667448" cy="129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1"/>
              </a:lnSpc>
              <a:spcBef>
                <a:spcPct val="0"/>
              </a:spcBef>
            </a:pPr>
            <a:r>
              <a:rPr lang="en-US" b="true" sz="750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INSIGHTS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905177"/>
            <a:ext cx="17506239" cy="981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8"/>
              </a:lnSpc>
            </a:pPr>
          </a:p>
          <a:p>
            <a:pPr algn="l" marL="712467" indent="-356233" lvl="1">
              <a:lnSpc>
                <a:spcPts val="5246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The primary problem isn't a lack of data, but a lack of clear interpretation. For the most critical insights, complex machine learning is not required.</a:t>
            </a:r>
          </a:p>
          <a:p>
            <a:pPr algn="l" marL="712467" indent="-356233" lvl="1">
              <a:lnSpc>
                <a:spcPts val="5246"/>
              </a:lnSpc>
              <a:buFont typeface="Arial"/>
              <a:buChar char="•"/>
            </a:pPr>
            <a:r>
              <a:rPr lang="en-US" b="true" sz="3299" u="sng">
                <a:solidFill>
                  <a:srgbClr val="5CE1E6"/>
                </a:solidFill>
                <a:latin typeface="PT Sans Bold"/>
                <a:ea typeface="PT Sans Bold"/>
                <a:cs typeface="PT Sans Bold"/>
                <a:sym typeface="PT Sans Bold"/>
              </a:rPr>
              <a:t>Rule Base Analysis</a:t>
            </a:r>
            <a:r>
              <a:rPr lang="en-US" b="true" sz="3299">
                <a:solidFill>
                  <a:srgbClr val="5CE1E6"/>
                </a:solidFill>
                <a:latin typeface="PT Sans Bold"/>
                <a:ea typeface="PT Sans Bold"/>
                <a:cs typeface="PT Sans Bold"/>
                <a:sym typeface="PT Sans Bold"/>
              </a:rPr>
              <a:t> :-</a:t>
            </a:r>
            <a:r>
              <a:rPr lang="en-US" b="true" sz="3299">
                <a:solidFill>
                  <a:srgbClr val="5CE1E6"/>
                </a:solidFill>
                <a:latin typeface="PT Sans Bold"/>
                <a:ea typeface="PT Sans Bold"/>
                <a:cs typeface="PT Sans Bold"/>
                <a:sym typeface="PT Sans Bold"/>
              </a:rPr>
              <a:t> A Rule-Based System offers a transparent, reliable, and highly effective solution. By defining clear, medically-backed rules (e.g., "If Total Cholesterol &gt; 200 mg/dL, then status is 'Borderline High'"), we can automate the analysis instantly.</a:t>
            </a:r>
          </a:p>
          <a:p>
            <a:pPr algn="l">
              <a:lnSpc>
                <a:spcPts val="4928"/>
              </a:lnSpc>
            </a:pPr>
          </a:p>
          <a:p>
            <a:pPr algn="l">
              <a:lnSpc>
                <a:spcPts val="5564"/>
              </a:lnSpc>
            </a:pPr>
            <a:r>
              <a:rPr lang="en-US" sz="3499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      </a:t>
            </a:r>
            <a:r>
              <a:rPr lang="en-US" sz="3499" u="sng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Why This Approach? </a:t>
            </a:r>
          </a:p>
          <a:p>
            <a:pPr algn="l" marL="669288" indent="-334644" lvl="1">
              <a:lnSpc>
                <a:spcPts val="4928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Transparent &amp; Auditable: The logic is straightforward and easy to verify.</a:t>
            </a:r>
          </a:p>
          <a:p>
            <a:pPr algn="l" marL="669288" indent="-334644" lvl="1">
              <a:lnSpc>
                <a:spcPts val="4928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Maintainable: Medical rules can be updated in a central database without changing the application's code.</a:t>
            </a:r>
          </a:p>
          <a:p>
            <a:pPr algn="l" marL="669288" indent="-334644" lvl="1">
              <a:lnSpc>
                <a:spcPts val="4928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Fast &amp; Efficient: It directly addresses the user's need for immediate interpretation without the overhead of ML models.</a:t>
            </a:r>
          </a:p>
          <a:p>
            <a:pPr algn="l">
              <a:lnSpc>
                <a:spcPts val="6042"/>
              </a:lnSpc>
            </a:pPr>
          </a:p>
          <a:p>
            <a:pPr algn="l">
              <a:lnSpc>
                <a:spcPts val="6042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482830" y="183820"/>
            <a:ext cx="1091739" cy="1091739"/>
            <a:chOff x="0" y="0"/>
            <a:chExt cx="1668999" cy="16689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69034" cy="1669034"/>
            </a:xfrm>
            <a:custGeom>
              <a:avLst/>
              <a:gdLst/>
              <a:ahLst/>
              <a:cxnLst/>
              <a:rect r="r" b="b" t="t" l="l"/>
              <a:pathLst>
                <a:path h="1669034" w="1669034">
                  <a:moveTo>
                    <a:pt x="0" y="0"/>
                  </a:moveTo>
                  <a:lnTo>
                    <a:pt x="1669034" y="0"/>
                  </a:lnTo>
                  <a:lnTo>
                    <a:pt x="1669034" y="1669034"/>
                  </a:lnTo>
                  <a:lnTo>
                    <a:pt x="0" y="166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21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4412" t="0" r="-43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645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5246" t="0" r="-34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42691" y="114594"/>
            <a:ext cx="6801309" cy="1215998"/>
            <a:chOff x="0" y="0"/>
            <a:chExt cx="1791291" cy="320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1291" cy="320263"/>
            </a:xfrm>
            <a:custGeom>
              <a:avLst/>
              <a:gdLst/>
              <a:ahLst/>
              <a:cxnLst/>
              <a:rect r="r" b="b" t="t" l="l"/>
              <a:pathLst>
                <a:path h="320263" w="1791291">
                  <a:moveTo>
                    <a:pt x="0" y="0"/>
                  </a:moveTo>
                  <a:lnTo>
                    <a:pt x="1791291" y="0"/>
                  </a:lnTo>
                  <a:lnTo>
                    <a:pt x="1791291" y="320263"/>
                  </a:lnTo>
                  <a:lnTo>
                    <a:pt x="0" y="320263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100000"/>
                  </a:srgbClr>
                </a:gs>
                <a:gs pos="100000">
                  <a:srgbClr val="00153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1291" cy="35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88764" y="4873581"/>
            <a:ext cx="5818682" cy="4552726"/>
            <a:chOff x="0" y="0"/>
            <a:chExt cx="1532492" cy="1199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2492" cy="1199072"/>
            </a:xfrm>
            <a:custGeom>
              <a:avLst/>
              <a:gdLst/>
              <a:ahLst/>
              <a:cxnLst/>
              <a:rect r="r" b="b" t="t" l="l"/>
              <a:pathLst>
                <a:path h="1199072" w="1532492">
                  <a:moveTo>
                    <a:pt x="0" y="0"/>
                  </a:moveTo>
                  <a:lnTo>
                    <a:pt x="1532492" y="0"/>
                  </a:lnTo>
                  <a:lnTo>
                    <a:pt x="1532492" y="1199072"/>
                  </a:lnTo>
                  <a:lnTo>
                    <a:pt x="0" y="1199072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20000"/>
                  </a:srgbClr>
                </a:gs>
                <a:gs pos="100000">
                  <a:srgbClr val="001532">
                    <a:alpha val="2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2492" cy="123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000005" y="524473"/>
            <a:ext cx="9784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08921" y="531569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3801" y="524473"/>
            <a:ext cx="989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Stack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02566" y="524621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87779" y="131961"/>
            <a:ext cx="10667448" cy="129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1"/>
              </a:lnSpc>
              <a:spcBef>
                <a:spcPct val="0"/>
              </a:spcBef>
            </a:pPr>
            <a:r>
              <a:rPr lang="en-US" b="true" sz="750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OUR  SOLUTION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2903" y="1379706"/>
            <a:ext cx="17506239" cy="931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</a:p>
          <a:p>
            <a:pPr algn="l">
              <a:lnSpc>
                <a:spcPts val="5087"/>
              </a:lnSpc>
            </a:pPr>
            <a:r>
              <a:rPr lang="en-US" sz="31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  </a:t>
            </a:r>
            <a:r>
              <a:rPr lang="en-US" sz="3199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A secure MERN stack application that transforms raw health reports into clear, actionable insights.</a:t>
            </a:r>
          </a:p>
          <a:p>
            <a:pPr algn="l">
              <a:lnSpc>
                <a:spcPts val="5087"/>
              </a:lnSpc>
            </a:pPr>
            <a:r>
              <a:rPr lang="en-US" sz="3199" b="true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  </a:t>
            </a:r>
            <a:r>
              <a:rPr lang="en-US" b="true" sz="3199" i="true" u="sng">
                <a:solidFill>
                  <a:srgbClr val="C1FF72"/>
                </a:solidFill>
                <a:latin typeface="PT Sans Bold Italics"/>
                <a:ea typeface="PT Sans Bold Italics"/>
                <a:cs typeface="PT Sans Bold Italics"/>
                <a:sym typeface="PT Sans Bold Italics"/>
              </a:rPr>
              <a:t>How It Works:</a:t>
            </a:r>
          </a:p>
          <a:p>
            <a:pPr algn="just" marL="690876" indent="-345438" lvl="1">
              <a:lnSpc>
                <a:spcPts val="5823"/>
              </a:lnSpc>
              <a:buAutoNum type="arabicPeriod" startAt="1"/>
            </a:pPr>
            <a:r>
              <a:rPr lang="en-US" b="true" sz="3199">
                <a:solidFill>
                  <a:srgbClr val="5CE1E6"/>
                </a:solidFill>
                <a:latin typeface="PT Sans Bold"/>
                <a:ea typeface="PT Sans Bold"/>
                <a:cs typeface="PT Sans Bold"/>
                <a:sym typeface="PT Sans Bold"/>
              </a:rPr>
              <a:t>Secure Upload &amp; Login:</a:t>
            </a:r>
            <a:r>
              <a:rPr lang="en-US" b="true" sz="31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Users sign in with their Google account via Passport.js and upload health reports in XLSX/CSV, or JSON format as well as manual biomarker entry.</a:t>
            </a:r>
          </a:p>
          <a:p>
            <a:pPr algn="l" marL="690876" indent="-345438" lvl="1">
              <a:lnSpc>
                <a:spcPts val="5087"/>
              </a:lnSpc>
              <a:buAutoNum type="arabicPeriod" startAt="1"/>
            </a:pPr>
            <a:r>
              <a:rPr lang="en-US" b="true" sz="31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</a:t>
            </a:r>
            <a:r>
              <a:rPr lang="en-US" b="true" sz="3199">
                <a:solidFill>
                  <a:srgbClr val="5CE1E6"/>
                </a:solidFill>
                <a:latin typeface="PT Sans Bold"/>
                <a:ea typeface="PT Sans Bold"/>
                <a:cs typeface="PT Sans Bold"/>
                <a:sym typeface="PT Sans Bold"/>
              </a:rPr>
              <a:t>Intelligent Parsing:</a:t>
            </a:r>
            <a:r>
              <a:rPr lang="en-US" b="true" sz="31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The backend automatically extracts key biomarker data from the files.</a:t>
            </a:r>
          </a:p>
          <a:p>
            <a:pPr algn="l" marL="690876" indent="-345438" lvl="1">
              <a:lnSpc>
                <a:spcPts val="5087"/>
              </a:lnSpc>
              <a:buAutoNum type="arabicPeriod" startAt="1"/>
            </a:pPr>
            <a:r>
              <a:rPr lang="en-US" b="true" sz="3199">
                <a:solidFill>
                  <a:srgbClr val="5CE1E6"/>
                </a:solidFill>
                <a:latin typeface="PT Sans Bold"/>
                <a:ea typeface="PT Sans Bold"/>
                <a:cs typeface="PT Sans Bold"/>
                <a:sym typeface="PT Sans Bold"/>
              </a:rPr>
              <a:t>Rule-Based Analysis:</a:t>
            </a:r>
            <a:r>
              <a:rPr lang="en-US" b="true" sz="31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Our core json-rules-engine evaluates the data against a comprehensive set of rules stored in MongoDB, personalized for the user's age and sex.</a:t>
            </a:r>
          </a:p>
          <a:p>
            <a:pPr algn="l" marL="690876" indent="-345438" lvl="1">
              <a:lnSpc>
                <a:spcPts val="5087"/>
              </a:lnSpc>
              <a:buAutoNum type="arabicPeriod" startAt="1"/>
            </a:pPr>
            <a:r>
              <a:rPr lang="en-US" b="true" sz="3199">
                <a:solidFill>
                  <a:srgbClr val="5CE1E6"/>
                </a:solidFill>
                <a:latin typeface="PT Sans Bold"/>
                <a:ea typeface="PT Sans Bold"/>
                <a:cs typeface="PT Sans Bold"/>
                <a:sym typeface="PT Sans Bold"/>
              </a:rPr>
              <a:t>Insightful Dashboard:</a:t>
            </a:r>
            <a:r>
              <a:rPr lang="en-US" b="true" sz="31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The results are presented on a clean, interactive React dashboard featuring:</a:t>
            </a:r>
          </a:p>
          <a:p>
            <a:pPr algn="l" marL="1381751" indent="-460584" lvl="2">
              <a:lnSpc>
                <a:spcPts val="5087"/>
              </a:lnSpc>
              <a:buFont typeface="Arial"/>
              <a:buChar char="⚬"/>
            </a:pPr>
            <a:r>
              <a:rPr lang="en-US" b="true" sz="31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At-a-glance status of key diseases with biomarker level (e.g., Normal, High).</a:t>
            </a:r>
          </a:p>
          <a:p>
            <a:pPr algn="l" marL="1381751" indent="-460584" lvl="2">
              <a:lnSpc>
                <a:spcPts val="5087"/>
              </a:lnSpc>
              <a:buFont typeface="Arial"/>
              <a:buChar char="⚬"/>
            </a:pPr>
            <a:r>
              <a:rPr lang="en-US" b="true" sz="31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Simple, actionable recommendations in plain language.</a:t>
            </a:r>
          </a:p>
          <a:p>
            <a:pPr algn="l">
              <a:lnSpc>
                <a:spcPts val="6042"/>
              </a:lnSpc>
            </a:pPr>
          </a:p>
          <a:p>
            <a:pPr algn="l">
              <a:lnSpc>
                <a:spcPts val="6042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482830" y="183820"/>
            <a:ext cx="1091739" cy="1091739"/>
            <a:chOff x="0" y="0"/>
            <a:chExt cx="1668999" cy="16689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69034" cy="1669034"/>
            </a:xfrm>
            <a:custGeom>
              <a:avLst/>
              <a:gdLst/>
              <a:ahLst/>
              <a:cxnLst/>
              <a:rect r="r" b="b" t="t" l="l"/>
              <a:pathLst>
                <a:path h="1669034" w="1669034">
                  <a:moveTo>
                    <a:pt x="0" y="0"/>
                  </a:moveTo>
                  <a:lnTo>
                    <a:pt x="1669034" y="0"/>
                  </a:lnTo>
                  <a:lnTo>
                    <a:pt x="1669034" y="1669034"/>
                  </a:lnTo>
                  <a:lnTo>
                    <a:pt x="0" y="166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21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4412" t="0" r="-43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645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5246" t="0" r="-34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42691" y="114594"/>
            <a:ext cx="6801309" cy="1215998"/>
            <a:chOff x="0" y="0"/>
            <a:chExt cx="1791291" cy="320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1291" cy="320263"/>
            </a:xfrm>
            <a:custGeom>
              <a:avLst/>
              <a:gdLst/>
              <a:ahLst/>
              <a:cxnLst/>
              <a:rect r="r" b="b" t="t" l="l"/>
              <a:pathLst>
                <a:path h="320263" w="1791291">
                  <a:moveTo>
                    <a:pt x="0" y="0"/>
                  </a:moveTo>
                  <a:lnTo>
                    <a:pt x="1791291" y="0"/>
                  </a:lnTo>
                  <a:lnTo>
                    <a:pt x="1791291" y="320263"/>
                  </a:lnTo>
                  <a:lnTo>
                    <a:pt x="0" y="320263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100000"/>
                  </a:srgbClr>
                </a:gs>
                <a:gs pos="100000">
                  <a:srgbClr val="00153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1291" cy="35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88764" y="4873581"/>
            <a:ext cx="5818682" cy="4552726"/>
            <a:chOff x="0" y="0"/>
            <a:chExt cx="1532492" cy="1199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2492" cy="1199072"/>
            </a:xfrm>
            <a:custGeom>
              <a:avLst/>
              <a:gdLst/>
              <a:ahLst/>
              <a:cxnLst/>
              <a:rect r="r" b="b" t="t" l="l"/>
              <a:pathLst>
                <a:path h="1199072" w="1532492">
                  <a:moveTo>
                    <a:pt x="0" y="0"/>
                  </a:moveTo>
                  <a:lnTo>
                    <a:pt x="1532492" y="0"/>
                  </a:lnTo>
                  <a:lnTo>
                    <a:pt x="1532492" y="1199072"/>
                  </a:lnTo>
                  <a:lnTo>
                    <a:pt x="0" y="1199072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20000"/>
                  </a:srgbClr>
                </a:gs>
                <a:gs pos="100000">
                  <a:srgbClr val="001532">
                    <a:alpha val="2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2492" cy="123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82830" y="183820"/>
            <a:ext cx="1091739" cy="1091739"/>
            <a:chOff x="0" y="0"/>
            <a:chExt cx="1668999" cy="166899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69034" cy="1669034"/>
            </a:xfrm>
            <a:custGeom>
              <a:avLst/>
              <a:gdLst/>
              <a:ahLst/>
              <a:cxnLst/>
              <a:rect r="r" b="b" t="t" l="l"/>
              <a:pathLst>
                <a:path h="1669034" w="1669034">
                  <a:moveTo>
                    <a:pt x="0" y="0"/>
                  </a:moveTo>
                  <a:lnTo>
                    <a:pt x="1669034" y="0"/>
                  </a:lnTo>
                  <a:lnTo>
                    <a:pt x="1669034" y="1669034"/>
                  </a:lnTo>
                  <a:lnTo>
                    <a:pt x="0" y="166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pic>
        <p:nvPicPr>
          <p:cNvPr name="Picture 27" id="27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735365" y="1330591"/>
            <a:ext cx="14897756" cy="859486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000005" y="524473"/>
            <a:ext cx="9784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08921" y="531569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83801" y="524473"/>
            <a:ext cx="989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Stack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02566" y="524621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87779" y="131961"/>
            <a:ext cx="10667448" cy="129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1"/>
              </a:lnSpc>
              <a:spcBef>
                <a:spcPct val="0"/>
              </a:spcBef>
            </a:pPr>
            <a:r>
              <a:rPr lang="en-US" b="true" sz="750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21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4412" t="0" r="-43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645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5246" t="0" r="-34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42691" y="114594"/>
            <a:ext cx="6801309" cy="1215998"/>
            <a:chOff x="0" y="0"/>
            <a:chExt cx="1791291" cy="320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1291" cy="320263"/>
            </a:xfrm>
            <a:custGeom>
              <a:avLst/>
              <a:gdLst/>
              <a:ahLst/>
              <a:cxnLst/>
              <a:rect r="r" b="b" t="t" l="l"/>
              <a:pathLst>
                <a:path h="320263" w="1791291">
                  <a:moveTo>
                    <a:pt x="0" y="0"/>
                  </a:moveTo>
                  <a:lnTo>
                    <a:pt x="1791291" y="0"/>
                  </a:lnTo>
                  <a:lnTo>
                    <a:pt x="1791291" y="320263"/>
                  </a:lnTo>
                  <a:lnTo>
                    <a:pt x="0" y="320263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100000"/>
                  </a:srgbClr>
                </a:gs>
                <a:gs pos="100000">
                  <a:srgbClr val="00153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1291" cy="35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88764" y="4873581"/>
            <a:ext cx="5818682" cy="4552726"/>
            <a:chOff x="0" y="0"/>
            <a:chExt cx="1532492" cy="1199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2492" cy="1199072"/>
            </a:xfrm>
            <a:custGeom>
              <a:avLst/>
              <a:gdLst/>
              <a:ahLst/>
              <a:cxnLst/>
              <a:rect r="r" b="b" t="t" l="l"/>
              <a:pathLst>
                <a:path h="1199072" w="1532492">
                  <a:moveTo>
                    <a:pt x="0" y="0"/>
                  </a:moveTo>
                  <a:lnTo>
                    <a:pt x="1532492" y="0"/>
                  </a:lnTo>
                  <a:lnTo>
                    <a:pt x="1532492" y="1199072"/>
                  </a:lnTo>
                  <a:lnTo>
                    <a:pt x="0" y="1199072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20000"/>
                  </a:srgbClr>
                </a:gs>
                <a:gs pos="100000">
                  <a:srgbClr val="001532">
                    <a:alpha val="2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2492" cy="123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000005" y="524473"/>
            <a:ext cx="9784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08921" y="531569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3801" y="524473"/>
            <a:ext cx="989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Stack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02566" y="524621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87779" y="131961"/>
            <a:ext cx="10667448" cy="129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1"/>
              </a:lnSpc>
              <a:spcBef>
                <a:spcPct val="0"/>
              </a:spcBef>
            </a:pPr>
            <a:r>
              <a:rPr lang="en-US" b="true" sz="750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NEXT STEPS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8683" y="914400"/>
            <a:ext cx="17491799" cy="1054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</a:p>
          <a:p>
            <a:pPr algn="l">
              <a:lnSpc>
                <a:spcPts val="4769"/>
              </a:lnSpc>
            </a:pPr>
            <a:r>
              <a:rPr lang="en-US" sz="2999" u="sng">
                <a:solidFill>
                  <a:srgbClr val="5CE1E6"/>
                </a:solidFill>
                <a:latin typeface="PT Sans"/>
                <a:ea typeface="PT Sans"/>
                <a:cs typeface="PT Sans"/>
                <a:sym typeface="PT Sans"/>
              </a:rPr>
              <a:t>      </a:t>
            </a:r>
            <a:r>
              <a:rPr lang="en-US" sz="2999" u="sng" b="true">
                <a:solidFill>
                  <a:srgbClr val="5CE1E6"/>
                </a:solidFill>
                <a:latin typeface="PT Sans Bold"/>
                <a:ea typeface="PT Sans Bold"/>
                <a:cs typeface="PT Sans Bold"/>
                <a:sym typeface="PT Sans Bold"/>
              </a:rPr>
              <a:t>Enhance PDF Parsing:</a:t>
            </a:r>
          </a:p>
          <a:p>
            <a:pPr algn="l" marL="647697" indent="-323848" lvl="1">
              <a:lnSpc>
                <a:spcPts val="476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Add rule-based PDF parser to handle a wider variety of unstructured and complex lab report layouts.  </a:t>
            </a:r>
          </a:p>
          <a:p>
            <a:pPr algn="l" marL="647697" indent="-323848" lvl="1">
              <a:lnSpc>
                <a:spcPts val="476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Integrate Optical Character Recognition (OCR) capabilities to support scanned documents and images, not just text-based PDFs.</a:t>
            </a:r>
          </a:p>
          <a:p>
            <a:pPr algn="l">
              <a:lnSpc>
                <a:spcPts val="4769"/>
              </a:lnSpc>
            </a:pPr>
          </a:p>
          <a:p>
            <a:pPr algn="l">
              <a:lnSpc>
                <a:spcPts val="4769"/>
              </a:lnSpc>
            </a:pPr>
            <a:r>
              <a:rPr lang="en-US" sz="2999" u="sng" b="true">
                <a:solidFill>
                  <a:srgbClr val="5CE1E6"/>
                </a:solidFill>
                <a:latin typeface="PT Sans Bold"/>
                <a:ea typeface="PT Sans Bold"/>
                <a:cs typeface="PT Sans Bold"/>
                <a:sym typeface="PT Sans Bold"/>
              </a:rPr>
              <a:t>      Introduce Custom Machine Learning Models:</a:t>
            </a:r>
          </a:p>
          <a:p>
            <a:pPr algn="l" marL="647697" indent="-323848" lvl="1">
              <a:lnSpc>
                <a:spcPts val="476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Goal: Move beyond static thresholds to provide predictive insights on potential health risks.  </a:t>
            </a:r>
          </a:p>
          <a:p>
            <a:pPr algn="l" marL="647697" indent="-323848" lvl="1">
              <a:lnSpc>
                <a:spcPts val="476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Implementation: Develop a custom ML model to analyze longitudinal biomarker data (trends over time) and identify subtle patterns that may indicate an elevated risk for conditions like cardiovascular disease or diabetes.</a:t>
            </a:r>
          </a:p>
          <a:p>
            <a:pPr algn="l" marL="647697" indent="-323848" lvl="1">
              <a:lnSpc>
                <a:spcPts val="476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Implications: This would offer more sophisticated, proactive health guidance. However, it requires a large, anonymized dataset for training and rigorous validation to ensure accuracy and avoid bias. Explainability of the model's predictions would be a critical focus.</a:t>
            </a:r>
          </a:p>
          <a:p>
            <a:pPr algn="l">
              <a:lnSpc>
                <a:spcPts val="5087"/>
              </a:lnSpc>
            </a:pPr>
          </a:p>
          <a:p>
            <a:pPr algn="l">
              <a:lnSpc>
                <a:spcPts val="6042"/>
              </a:lnSpc>
            </a:pPr>
          </a:p>
          <a:p>
            <a:pPr algn="l">
              <a:lnSpc>
                <a:spcPts val="6042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482830" y="183820"/>
            <a:ext cx="1091739" cy="1091739"/>
            <a:chOff x="0" y="0"/>
            <a:chExt cx="1668999" cy="16689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69034" cy="1669034"/>
            </a:xfrm>
            <a:custGeom>
              <a:avLst/>
              <a:gdLst/>
              <a:ahLst/>
              <a:cxnLst/>
              <a:rect r="r" b="b" t="t" l="l"/>
              <a:pathLst>
                <a:path h="1669034" w="1669034">
                  <a:moveTo>
                    <a:pt x="0" y="0"/>
                  </a:moveTo>
                  <a:lnTo>
                    <a:pt x="1669034" y="0"/>
                  </a:lnTo>
                  <a:lnTo>
                    <a:pt x="1669034" y="1669034"/>
                  </a:lnTo>
                  <a:lnTo>
                    <a:pt x="0" y="166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21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4412" t="0" r="-43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645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</a:blip>
            <a:stretch>
              <a:fillRect l="-5246" t="0" r="-34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42691" y="114594"/>
            <a:ext cx="6801309" cy="1215998"/>
            <a:chOff x="0" y="0"/>
            <a:chExt cx="1791291" cy="320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1291" cy="320263"/>
            </a:xfrm>
            <a:custGeom>
              <a:avLst/>
              <a:gdLst/>
              <a:ahLst/>
              <a:cxnLst/>
              <a:rect r="r" b="b" t="t" l="l"/>
              <a:pathLst>
                <a:path h="320263" w="1791291">
                  <a:moveTo>
                    <a:pt x="0" y="0"/>
                  </a:moveTo>
                  <a:lnTo>
                    <a:pt x="1791291" y="0"/>
                  </a:lnTo>
                  <a:lnTo>
                    <a:pt x="1791291" y="320263"/>
                  </a:lnTo>
                  <a:lnTo>
                    <a:pt x="0" y="320263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100000"/>
                  </a:srgbClr>
                </a:gs>
                <a:gs pos="100000">
                  <a:srgbClr val="00153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1291" cy="35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88764" y="4873581"/>
            <a:ext cx="5818682" cy="4552726"/>
            <a:chOff x="0" y="0"/>
            <a:chExt cx="1532492" cy="1199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2492" cy="1199072"/>
            </a:xfrm>
            <a:custGeom>
              <a:avLst/>
              <a:gdLst/>
              <a:ahLst/>
              <a:cxnLst/>
              <a:rect r="r" b="b" t="t" l="l"/>
              <a:pathLst>
                <a:path h="1199072" w="1532492">
                  <a:moveTo>
                    <a:pt x="0" y="0"/>
                  </a:moveTo>
                  <a:lnTo>
                    <a:pt x="1532492" y="0"/>
                  </a:lnTo>
                  <a:lnTo>
                    <a:pt x="1532492" y="1199072"/>
                  </a:lnTo>
                  <a:lnTo>
                    <a:pt x="0" y="1199072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20000"/>
                  </a:srgbClr>
                </a:gs>
                <a:gs pos="100000">
                  <a:srgbClr val="001532">
                    <a:alpha val="2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2492" cy="123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000005" y="524473"/>
            <a:ext cx="9784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08921" y="531569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3801" y="524473"/>
            <a:ext cx="989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Stack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02566" y="524621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87779" y="131961"/>
            <a:ext cx="10667448" cy="129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1"/>
              </a:lnSpc>
              <a:spcBef>
                <a:spcPct val="0"/>
              </a:spcBef>
            </a:pPr>
            <a:r>
              <a:rPr lang="en-US" b="true" sz="750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SUBMISSIONS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5065" y="1458928"/>
            <a:ext cx="6153699" cy="98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1"/>
              </a:lnSpc>
              <a:spcBef>
                <a:spcPct val="0"/>
              </a:spcBef>
            </a:pPr>
            <a:r>
              <a:rPr lang="en-US" sz="5801">
                <a:solidFill>
                  <a:srgbClr val="5CE1E6"/>
                </a:solidFill>
                <a:latin typeface="PT Sans"/>
                <a:ea typeface="PT Sans"/>
                <a:cs typeface="PT Sans"/>
                <a:sym typeface="PT Sans"/>
              </a:rPr>
              <a:t>GITHUB REPO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0881" y="1670432"/>
            <a:ext cx="17506239" cy="27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7"/>
              </a:lnSpc>
            </a:pPr>
          </a:p>
          <a:p>
            <a:pPr algn="l" marL="986394" indent="-493197" lvl="1">
              <a:lnSpc>
                <a:spcPts val="7447"/>
              </a:lnSpc>
              <a:buFont typeface="Arial"/>
              <a:buChar char="•"/>
            </a:pPr>
            <a:r>
              <a:rPr lang="en-US" sz="4568" u="sng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  <a:hlinkClick r:id="rId6" tooltip="https://github.com/sksmagr23/shannon_frontend"/>
              </a:rPr>
              <a:t>https://github.com/sksmagr23/saic_hackathon_frontend</a:t>
            </a:r>
          </a:p>
          <a:p>
            <a:pPr algn="l" marL="986394" indent="-493197" lvl="1">
              <a:lnSpc>
                <a:spcPts val="7447"/>
              </a:lnSpc>
              <a:buFont typeface="Arial"/>
              <a:buChar char="•"/>
            </a:pPr>
            <a:r>
              <a:rPr lang="en-US" sz="4568" u="sng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https://github.com/r120dhiman/saic_hackathon_backend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5065" y="5029200"/>
            <a:ext cx="7164590" cy="92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1"/>
              </a:lnSpc>
              <a:spcBef>
                <a:spcPct val="0"/>
              </a:spcBef>
            </a:pPr>
            <a:r>
              <a:rPr lang="en-US" sz="5401">
                <a:solidFill>
                  <a:srgbClr val="5CE1E6"/>
                </a:solidFill>
                <a:latin typeface="PT Sans"/>
                <a:ea typeface="PT Sans"/>
                <a:cs typeface="PT Sans"/>
                <a:sym typeface="PT Sans"/>
              </a:rPr>
              <a:t>DEPLOYED LINKS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2903" y="5184770"/>
            <a:ext cx="17506239" cy="293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6"/>
              </a:lnSpc>
            </a:pPr>
          </a:p>
          <a:p>
            <a:pPr algn="l" marL="1051162" indent="-525581" lvl="1">
              <a:lnSpc>
                <a:spcPts val="7936"/>
              </a:lnSpc>
              <a:buFont typeface="Arial"/>
              <a:buChar char="•"/>
            </a:pPr>
            <a:r>
              <a:rPr lang="en-US" sz="4868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Frontend:- </a:t>
            </a:r>
            <a:r>
              <a:rPr lang="en-US" sz="4868" u="sng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  <a:hlinkClick r:id="rId7" tooltip="https://shannon-frontend.vercel.app"/>
              </a:rPr>
              <a:t>https://saic-hackathon-frontend.vercel.app/</a:t>
            </a:r>
          </a:p>
          <a:p>
            <a:pPr algn="l" marL="1051162" indent="-525581" lvl="1">
              <a:lnSpc>
                <a:spcPts val="7936"/>
              </a:lnSpc>
              <a:buFont typeface="Arial"/>
              <a:buChar char="•"/>
            </a:pPr>
            <a:r>
              <a:rPr lang="en-US" sz="4868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Backend:-  https://saic-hackathon-backend.onrender.com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482830" y="183820"/>
            <a:ext cx="1091739" cy="1091739"/>
            <a:chOff x="0" y="0"/>
            <a:chExt cx="1668999" cy="166899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69034" cy="1669034"/>
            </a:xfrm>
            <a:custGeom>
              <a:avLst/>
              <a:gdLst/>
              <a:ahLst/>
              <a:cxnLst/>
              <a:rect r="r" b="b" t="t" l="l"/>
              <a:pathLst>
                <a:path h="1669034" w="1669034">
                  <a:moveTo>
                    <a:pt x="0" y="0"/>
                  </a:moveTo>
                  <a:lnTo>
                    <a:pt x="1669034" y="0"/>
                  </a:lnTo>
                  <a:lnTo>
                    <a:pt x="1669034" y="1669034"/>
                  </a:lnTo>
                  <a:lnTo>
                    <a:pt x="0" y="166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21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4412" t="0" r="-43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64504"/>
            <a:ext cx="18288000" cy="11186175"/>
          </a:xfrm>
          <a:custGeom>
            <a:avLst/>
            <a:gdLst/>
            <a:ahLst/>
            <a:cxnLst/>
            <a:rect r="r" b="b" t="t" l="l"/>
            <a:pathLst>
              <a:path h="11186175" w="18288000">
                <a:moveTo>
                  <a:pt x="0" y="0"/>
                </a:moveTo>
                <a:lnTo>
                  <a:pt x="18288000" y="0"/>
                </a:lnTo>
                <a:lnTo>
                  <a:pt x="18288000" y="11186175"/>
                </a:lnTo>
                <a:lnTo>
                  <a:pt x="0" y="111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5246" t="0" r="-34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39640" y="6609519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42691" y="114594"/>
            <a:ext cx="7748232" cy="1215998"/>
            <a:chOff x="0" y="0"/>
            <a:chExt cx="2040687" cy="320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0687" cy="320263"/>
            </a:xfrm>
            <a:custGeom>
              <a:avLst/>
              <a:gdLst/>
              <a:ahLst/>
              <a:cxnLst/>
              <a:rect r="r" b="b" t="t" l="l"/>
              <a:pathLst>
                <a:path h="320263" w="2040687">
                  <a:moveTo>
                    <a:pt x="0" y="0"/>
                  </a:moveTo>
                  <a:lnTo>
                    <a:pt x="2040687" y="0"/>
                  </a:lnTo>
                  <a:lnTo>
                    <a:pt x="2040687" y="320263"/>
                  </a:lnTo>
                  <a:lnTo>
                    <a:pt x="0" y="320263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100000"/>
                  </a:srgbClr>
                </a:gs>
                <a:gs pos="100000">
                  <a:srgbClr val="00153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40687" cy="35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219307" y="4256715"/>
            <a:ext cx="6438613" cy="6438613"/>
          </a:xfrm>
          <a:custGeom>
            <a:avLst/>
            <a:gdLst/>
            <a:ahLst/>
            <a:cxnLst/>
            <a:rect r="r" b="b" t="t" l="l"/>
            <a:pathLst>
              <a:path h="6438613" w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88764" y="4873581"/>
            <a:ext cx="5818682" cy="4552726"/>
            <a:chOff x="0" y="0"/>
            <a:chExt cx="1532492" cy="1199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2492" cy="1199072"/>
            </a:xfrm>
            <a:custGeom>
              <a:avLst/>
              <a:gdLst/>
              <a:ahLst/>
              <a:cxnLst/>
              <a:rect r="r" b="b" t="t" l="l"/>
              <a:pathLst>
                <a:path h="1199072" w="1532492">
                  <a:moveTo>
                    <a:pt x="0" y="0"/>
                  </a:moveTo>
                  <a:lnTo>
                    <a:pt x="1532492" y="0"/>
                  </a:lnTo>
                  <a:lnTo>
                    <a:pt x="1532492" y="1199072"/>
                  </a:lnTo>
                  <a:lnTo>
                    <a:pt x="0" y="1199072"/>
                  </a:lnTo>
                  <a:close/>
                </a:path>
              </a:pathLst>
            </a:custGeom>
            <a:gradFill rotWithShape="true">
              <a:gsLst>
                <a:gs pos="0">
                  <a:srgbClr val="003347">
                    <a:alpha val="20000"/>
                  </a:srgbClr>
                </a:gs>
                <a:gs pos="100000">
                  <a:srgbClr val="001532">
                    <a:alpha val="2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2492" cy="1237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6366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000005" y="524473"/>
            <a:ext cx="9784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08921" y="531569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3801" y="524473"/>
            <a:ext cx="989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Stack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02566" y="524621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42691" y="60837"/>
            <a:ext cx="10667448" cy="129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1"/>
              </a:lnSpc>
              <a:spcBef>
                <a:spcPct val="0"/>
              </a:spcBef>
            </a:pPr>
            <a:r>
              <a:rPr lang="en-US" b="true" sz="750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CACHE_ME_IF_YOU_CAN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56273" y="3269825"/>
            <a:ext cx="14108203" cy="3254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1"/>
              </a:lnSpc>
              <a:spcBef>
                <a:spcPct val="0"/>
              </a:spcBef>
            </a:pPr>
            <a:r>
              <a:rPr lang="en-US" sz="18922">
                <a:solidFill>
                  <a:srgbClr val="5CE1E6"/>
                </a:solidFill>
                <a:latin typeface="VT323"/>
                <a:ea typeface="VT323"/>
                <a:cs typeface="VT323"/>
                <a:sym typeface="VT323"/>
              </a:rPr>
              <a:t>THANK YOU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82830" y="238852"/>
            <a:ext cx="1091739" cy="1091739"/>
            <a:chOff x="0" y="0"/>
            <a:chExt cx="1668999" cy="16689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69034" cy="1669034"/>
            </a:xfrm>
            <a:custGeom>
              <a:avLst/>
              <a:gdLst/>
              <a:ahLst/>
              <a:cxnLst/>
              <a:rect r="r" b="b" t="t" l="l"/>
              <a:pathLst>
                <a:path h="1669034" w="1669034">
                  <a:moveTo>
                    <a:pt x="0" y="0"/>
                  </a:moveTo>
                  <a:lnTo>
                    <a:pt x="1669034" y="0"/>
                  </a:lnTo>
                  <a:lnTo>
                    <a:pt x="1669034" y="1669034"/>
                  </a:lnTo>
                  <a:lnTo>
                    <a:pt x="0" y="1669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DAGzlGT4P6M</dc:identifier>
  <dcterms:modified xsi:type="dcterms:W3CDTF">2011-08-01T06:04:30Z</dcterms:modified>
  <cp:revision>1</cp:revision>
  <dc:title>conflentia_ps5.pptx</dc:title>
</cp:coreProperties>
</file>